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1" autoAdjust="0"/>
    <p:restoredTop sz="94660"/>
  </p:normalViewPr>
  <p:slideViewPr>
    <p:cSldViewPr snapToGrid="0">
      <p:cViewPr varScale="1">
        <p:scale>
          <a:sx n="86" d="100"/>
          <a:sy n="86" d="100"/>
        </p:scale>
        <p:origin x="90" y="120"/>
      </p:cViewPr>
      <p:guideLst/>
    </p:cSldViewPr>
  </p:slideViewPr>
  <p:notesTextViewPr>
    <p:cViewPr>
      <p:scale>
        <a:sx n="1" d="1"/>
        <a:sy n="1" d="1"/>
      </p:scale>
      <p:origin x="0" y="0"/>
    </p:cViewPr>
  </p:notesTextViewPr>
  <p:notesViewPr>
    <p:cSldViewPr snapToGrid="0">
      <p:cViewPr varScale="1">
        <p:scale>
          <a:sx n="58" d="100"/>
          <a:sy n="58" d="100"/>
        </p:scale>
        <p:origin x="202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3BDEC8-66EE-4B39-907A-110A26AAB1B8}" type="datetimeFigureOut">
              <a:rPr lang="en-US" smtClean="0"/>
              <a:t>8/11/2018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2DFCCEF-7B39-401A-8111-D310072A3F51}" type="slidenum">
              <a:rPr lang="en-US" smtClean="0"/>
              <a:t>‹#›</a:t>
            </a:fld>
            <a:endParaRPr lang="en-US" dirty="0"/>
          </a:p>
        </p:txBody>
      </p:sp>
    </p:spTree>
    <p:extLst>
      <p:ext uri="{BB962C8B-B14F-4D97-AF65-F5344CB8AC3E}">
        <p14:creationId xmlns:p14="http://schemas.microsoft.com/office/powerpoint/2010/main" val="34715682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8/11/2018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gency FB" panose="020B0503020202020204" pitchFamily="34" charset="0"/>
              </a:rPr>
              <a:t>Ms. Kat’s Social Media Tutorial</a:t>
            </a:r>
            <a:endParaRPr lang="en-US" dirty="0">
              <a:latin typeface="Agency FB" panose="020B0503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52549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14621"/>
            <a:ext cx="8911687" cy="691734"/>
          </a:xfrm>
        </p:spPr>
        <p:txBody>
          <a:bodyPr/>
          <a:lstStyle/>
          <a:p>
            <a:r>
              <a:rPr lang="en-US" dirty="0" smtClean="0"/>
              <a:t>Basic</a:t>
            </a:r>
            <a:r>
              <a:rPr lang="en-US" dirty="0" smtClean="0"/>
              <a:t> </a:t>
            </a:r>
            <a:r>
              <a:rPr lang="en-US" dirty="0" smtClean="0"/>
              <a:t>Intro to Social Media</a:t>
            </a:r>
            <a:endParaRPr lang="en-US" dirty="0"/>
          </a:p>
        </p:txBody>
      </p:sp>
      <p:sp>
        <p:nvSpPr>
          <p:cNvPr id="3" name="Content Placeholder 2"/>
          <p:cNvSpPr>
            <a:spLocks noGrp="1"/>
          </p:cNvSpPr>
          <p:nvPr>
            <p:ph idx="1"/>
          </p:nvPr>
        </p:nvSpPr>
        <p:spPr>
          <a:xfrm>
            <a:off x="2560074" y="1013551"/>
            <a:ext cx="8915400" cy="2151680"/>
          </a:xfrm>
        </p:spPr>
        <p:txBody>
          <a:bodyPr>
            <a:normAutofit fontScale="85000" lnSpcReduction="20000"/>
          </a:bodyPr>
          <a:lstStyle/>
          <a:p>
            <a:r>
              <a:rPr lang="en-US" dirty="0" smtClean="0"/>
              <a:t>What is Social Media?</a:t>
            </a:r>
          </a:p>
          <a:p>
            <a:r>
              <a:rPr lang="en-US" dirty="0" smtClean="0"/>
              <a:t>Merriam-Webster Dictionary defines Social Media as: </a:t>
            </a:r>
            <a:r>
              <a:rPr lang="en-US" b="1" dirty="0"/>
              <a:t>forms of electronic communication (such as websites for social networking and microblogging) through which users create online communities to share information, ideas, personal messages, and other content (such as videos</a:t>
            </a:r>
            <a:r>
              <a:rPr lang="en-US" b="1" dirty="0" smtClean="0"/>
              <a:t>). </a:t>
            </a:r>
            <a:r>
              <a:rPr lang="en-US" dirty="0" smtClean="0"/>
              <a:t>You can use social media networking applications on desktop computers, tablets and mobile devices.</a:t>
            </a:r>
            <a:endParaRPr lang="en-US" dirty="0" smtClean="0"/>
          </a:p>
          <a:p>
            <a:r>
              <a:rPr lang="en-US" dirty="0" smtClean="0"/>
              <a:t>Social Media networks: </a:t>
            </a:r>
            <a:endParaRPr lang="en-US" dirty="0"/>
          </a:p>
          <a:p>
            <a:r>
              <a:rPr lang="en-US" b="1" dirty="0" smtClean="0"/>
              <a:t>Twitter</a:t>
            </a:r>
            <a:r>
              <a:rPr lang="en-US" dirty="0" smtClean="0"/>
              <a:t>: An online social networking service where users share news and other </a:t>
            </a:r>
            <a:r>
              <a:rPr lang="en-US" dirty="0" smtClean="0"/>
              <a:t>types of </a:t>
            </a:r>
            <a:r>
              <a:rPr lang="en-US" dirty="0" smtClean="0"/>
              <a:t>information in the form of 280 (max) character tweets via text, pictures and video. </a:t>
            </a:r>
            <a:r>
              <a:rPr lang="en-US" dirty="0" smtClean="0"/>
              <a:t>EX: </a:t>
            </a:r>
            <a:endParaRPr lang="en-US" dirty="0"/>
          </a:p>
        </p:txBody>
      </p:sp>
      <p:pic>
        <p:nvPicPr>
          <p:cNvPr id="5" name="Picture 4"/>
          <p:cNvPicPr>
            <a:picLocks noChangeAspect="1"/>
          </p:cNvPicPr>
          <p:nvPr/>
        </p:nvPicPr>
        <p:blipFill rotWithShape="1">
          <a:blip r:embed="rId2"/>
          <a:srcRect l="30101" t="24785" r="44490" b="7473"/>
          <a:stretch/>
        </p:blipFill>
        <p:spPr>
          <a:xfrm>
            <a:off x="5345592" y="3165231"/>
            <a:ext cx="3657731" cy="3619285"/>
          </a:xfrm>
          <a:prstGeom prst="rect">
            <a:avLst/>
          </a:prstGeom>
        </p:spPr>
      </p:pic>
    </p:spTree>
    <p:extLst>
      <p:ext uri="{BB962C8B-B14F-4D97-AF65-F5344CB8AC3E}">
        <p14:creationId xmlns:p14="http://schemas.microsoft.com/office/powerpoint/2010/main" val="3845634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67287"/>
            <a:ext cx="8911687" cy="661182"/>
          </a:xfrm>
        </p:spPr>
        <p:txBody>
          <a:bodyPr/>
          <a:lstStyle/>
          <a:p>
            <a:r>
              <a:rPr lang="en-US" dirty="0" smtClean="0"/>
              <a:t>Basic Intro to Social Media</a:t>
            </a:r>
            <a:endParaRPr lang="en-US" dirty="0"/>
          </a:p>
        </p:txBody>
      </p:sp>
      <p:sp>
        <p:nvSpPr>
          <p:cNvPr id="3" name="Content Placeholder 2"/>
          <p:cNvSpPr>
            <a:spLocks noGrp="1"/>
          </p:cNvSpPr>
          <p:nvPr>
            <p:ph idx="1"/>
          </p:nvPr>
        </p:nvSpPr>
        <p:spPr>
          <a:xfrm>
            <a:off x="2592924" y="928469"/>
            <a:ext cx="8644401" cy="2086650"/>
          </a:xfrm>
        </p:spPr>
        <p:txBody>
          <a:bodyPr>
            <a:normAutofit fontScale="85000" lnSpcReduction="20000"/>
          </a:bodyPr>
          <a:lstStyle/>
          <a:p>
            <a:r>
              <a:rPr lang="en-US" b="1" dirty="0" smtClean="0"/>
              <a:t>Facebook: </a:t>
            </a:r>
            <a:r>
              <a:rPr lang="en-US" dirty="0" smtClean="0"/>
              <a:t>Online social media network that started as an application for college students but eventually grew to being used by millions of people worldwide. Users create personal profiles to share information with their Facebook “friends” which can consist of personal friends, people you meet the social networking app, family members and associates. Businesses (large and small) and organizations create </a:t>
            </a:r>
            <a:r>
              <a:rPr lang="en-US" b="1" u="sng" dirty="0" smtClean="0"/>
              <a:t>Facebook Pages </a:t>
            </a:r>
            <a:r>
              <a:rPr lang="en-US" dirty="0" smtClean="0"/>
              <a:t>to promote their business to the general public. </a:t>
            </a:r>
            <a:r>
              <a:rPr lang="en-US" b="1" u="sng" dirty="0" smtClean="0"/>
              <a:t>Facebook Groups </a:t>
            </a:r>
            <a:r>
              <a:rPr lang="en-US" dirty="0" smtClean="0"/>
              <a:t>are online communities (of various topics) that users create which can be public, private or secret. Creators of these groups invite others to join. You must have a personal account in order to create and be an admin of Facebook Pages and Groups. </a:t>
            </a:r>
          </a:p>
          <a:p>
            <a:pPr marL="0" indent="0">
              <a:buNone/>
            </a:pPr>
            <a:r>
              <a:rPr lang="en-US" b="1" dirty="0" smtClean="0"/>
              <a:t>Facebook Page: </a:t>
            </a:r>
            <a:endParaRPr lang="en-US" b="1" dirty="0"/>
          </a:p>
        </p:txBody>
      </p:sp>
      <p:pic>
        <p:nvPicPr>
          <p:cNvPr id="4" name="Picture 3"/>
          <p:cNvPicPr>
            <a:picLocks noChangeAspect="1"/>
          </p:cNvPicPr>
          <p:nvPr/>
        </p:nvPicPr>
        <p:blipFill rotWithShape="1">
          <a:blip r:embed="rId2"/>
          <a:srcRect l="11539" t="18446" r="13115" b="8083"/>
          <a:stretch/>
        </p:blipFill>
        <p:spPr>
          <a:xfrm>
            <a:off x="2438582" y="3161497"/>
            <a:ext cx="5354076" cy="2935314"/>
          </a:xfrm>
          <a:prstGeom prst="rect">
            <a:avLst/>
          </a:prstGeom>
        </p:spPr>
      </p:pic>
      <p:pic>
        <p:nvPicPr>
          <p:cNvPr id="5" name="Picture 4"/>
          <p:cNvPicPr>
            <a:picLocks noChangeAspect="1"/>
          </p:cNvPicPr>
          <p:nvPr/>
        </p:nvPicPr>
        <p:blipFill rotWithShape="1">
          <a:blip r:embed="rId3"/>
          <a:srcRect l="3807" t="12905" r="44430" b="9510"/>
          <a:stretch/>
        </p:blipFill>
        <p:spPr>
          <a:xfrm>
            <a:off x="7951518" y="3161497"/>
            <a:ext cx="3869618" cy="3260926"/>
          </a:xfrm>
          <a:prstGeom prst="rect">
            <a:avLst/>
          </a:prstGeom>
        </p:spPr>
      </p:pic>
    </p:spTree>
    <p:extLst>
      <p:ext uri="{BB962C8B-B14F-4D97-AF65-F5344CB8AC3E}">
        <p14:creationId xmlns:p14="http://schemas.microsoft.com/office/powerpoint/2010/main" val="11388249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24491"/>
          </a:xfrm>
        </p:spPr>
        <p:txBody>
          <a:bodyPr/>
          <a:lstStyle/>
          <a:p>
            <a:r>
              <a:rPr lang="en-US" dirty="0" smtClean="0"/>
              <a:t>Basic Intro to Social Media</a:t>
            </a:r>
            <a:endParaRPr lang="en-US" dirty="0"/>
          </a:p>
        </p:txBody>
      </p:sp>
      <p:sp>
        <p:nvSpPr>
          <p:cNvPr id="3" name="Content Placeholder 2"/>
          <p:cNvSpPr>
            <a:spLocks noGrp="1"/>
          </p:cNvSpPr>
          <p:nvPr>
            <p:ph idx="1"/>
          </p:nvPr>
        </p:nvSpPr>
        <p:spPr>
          <a:xfrm>
            <a:off x="2476671" y="1514621"/>
            <a:ext cx="8915400" cy="956092"/>
          </a:xfrm>
        </p:spPr>
        <p:txBody>
          <a:bodyPr/>
          <a:lstStyle/>
          <a:p>
            <a:r>
              <a:rPr lang="en-US" b="1" dirty="0" smtClean="0"/>
              <a:t>Instagram: </a:t>
            </a:r>
            <a:r>
              <a:rPr lang="en-US" dirty="0" smtClean="0"/>
              <a:t>A photo and video sharing social network owned by Facebook. Once you create your Instagram profile you can follow and comment on other pages of interest. Instagram Ex:</a:t>
            </a:r>
            <a:endParaRPr lang="en-US" b="1" dirty="0"/>
          </a:p>
        </p:txBody>
      </p:sp>
      <p:pic>
        <p:nvPicPr>
          <p:cNvPr id="4" name="Picture 3"/>
          <p:cNvPicPr>
            <a:picLocks noChangeAspect="1"/>
          </p:cNvPicPr>
          <p:nvPr/>
        </p:nvPicPr>
        <p:blipFill rotWithShape="1">
          <a:blip r:embed="rId2"/>
          <a:srcRect l="10730" t="7774" r="15424" b="4593"/>
          <a:stretch/>
        </p:blipFill>
        <p:spPr>
          <a:xfrm>
            <a:off x="2274573" y="2502147"/>
            <a:ext cx="4659798" cy="3108959"/>
          </a:xfrm>
          <a:prstGeom prst="rect">
            <a:avLst/>
          </a:prstGeom>
        </p:spPr>
      </p:pic>
      <p:pic>
        <p:nvPicPr>
          <p:cNvPr id="5" name="Picture 4"/>
          <p:cNvPicPr>
            <a:picLocks noChangeAspect="1"/>
          </p:cNvPicPr>
          <p:nvPr/>
        </p:nvPicPr>
        <p:blipFill rotWithShape="1">
          <a:blip r:embed="rId3"/>
          <a:srcRect l="14307" t="14137" r="16577" b="8082"/>
          <a:stretch/>
        </p:blipFill>
        <p:spPr>
          <a:xfrm>
            <a:off x="7136469" y="2470713"/>
            <a:ext cx="5012994" cy="3171827"/>
          </a:xfrm>
          <a:prstGeom prst="rect">
            <a:avLst/>
          </a:prstGeom>
        </p:spPr>
      </p:pic>
    </p:spTree>
    <p:extLst>
      <p:ext uri="{BB962C8B-B14F-4D97-AF65-F5344CB8AC3E}">
        <p14:creationId xmlns:p14="http://schemas.microsoft.com/office/powerpoint/2010/main" val="537845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6" y="390293"/>
            <a:ext cx="7454324" cy="814039"/>
          </a:xfrm>
        </p:spPr>
        <p:txBody>
          <a:bodyPr>
            <a:normAutofit fontScale="90000"/>
          </a:bodyPr>
          <a:lstStyle/>
          <a:p>
            <a:r>
              <a:rPr lang="en-US" dirty="0" smtClean="0"/>
              <a:t>How To Create (Facebook Personal Account)</a:t>
            </a:r>
            <a:endParaRPr lang="en-US" dirty="0"/>
          </a:p>
        </p:txBody>
      </p:sp>
      <p:sp>
        <p:nvSpPr>
          <p:cNvPr id="3" name="Content Placeholder 2"/>
          <p:cNvSpPr>
            <a:spLocks noGrp="1"/>
          </p:cNvSpPr>
          <p:nvPr>
            <p:ph idx="1"/>
          </p:nvPr>
        </p:nvSpPr>
        <p:spPr>
          <a:xfrm>
            <a:off x="2321583" y="1542585"/>
            <a:ext cx="8915400" cy="921835"/>
          </a:xfrm>
        </p:spPr>
        <p:txBody>
          <a:bodyPr>
            <a:normAutofit fontScale="85000" lnSpcReduction="10000"/>
          </a:bodyPr>
          <a:lstStyle/>
          <a:p>
            <a:r>
              <a:rPr lang="en-US" dirty="0" smtClean="0"/>
              <a:t>In order to use Facebook you will need to create a personal account. As you can see in the photo below, they give you step by step instructions on how to set up your account. Once you’re in you can search for friends and family as well as follow the pages for your favorite business, entertainers, television shows and more. </a:t>
            </a:r>
            <a:endParaRPr lang="en-US" dirty="0"/>
          </a:p>
        </p:txBody>
      </p:sp>
      <p:pic>
        <p:nvPicPr>
          <p:cNvPr id="6" name="Picture 5"/>
          <p:cNvPicPr>
            <a:picLocks noChangeAspect="1"/>
          </p:cNvPicPr>
          <p:nvPr/>
        </p:nvPicPr>
        <p:blipFill rotWithShape="1">
          <a:blip r:embed="rId2"/>
          <a:srcRect l="561" t="659" r="2152" b="4555"/>
          <a:stretch/>
        </p:blipFill>
        <p:spPr>
          <a:xfrm>
            <a:off x="2592925" y="2765503"/>
            <a:ext cx="7727795" cy="3836019"/>
          </a:xfrm>
          <a:prstGeom prst="rect">
            <a:avLst/>
          </a:prstGeom>
        </p:spPr>
      </p:pic>
    </p:spTree>
    <p:extLst>
      <p:ext uri="{BB962C8B-B14F-4D97-AF65-F5344CB8AC3E}">
        <p14:creationId xmlns:p14="http://schemas.microsoft.com/office/powerpoint/2010/main" val="506819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96727"/>
          </a:xfrm>
        </p:spPr>
        <p:txBody>
          <a:bodyPr/>
          <a:lstStyle/>
          <a:p>
            <a:r>
              <a:rPr lang="en-US" dirty="0" smtClean="0"/>
              <a:t>How To Create (Facebook Page)</a:t>
            </a:r>
            <a:endParaRPr lang="en-US" dirty="0"/>
          </a:p>
        </p:txBody>
      </p:sp>
      <p:sp>
        <p:nvSpPr>
          <p:cNvPr id="3" name="Content Placeholder 2"/>
          <p:cNvSpPr>
            <a:spLocks noGrp="1"/>
          </p:cNvSpPr>
          <p:nvPr>
            <p:ph idx="1"/>
          </p:nvPr>
        </p:nvSpPr>
        <p:spPr>
          <a:xfrm>
            <a:off x="2589212" y="1420838"/>
            <a:ext cx="8915400" cy="1319466"/>
          </a:xfrm>
        </p:spPr>
        <p:txBody>
          <a:bodyPr>
            <a:normAutofit fontScale="92500"/>
          </a:bodyPr>
          <a:lstStyle/>
          <a:p>
            <a:r>
              <a:rPr lang="en-US" dirty="0" smtClean="0"/>
              <a:t>Facebook Page: At the top of your personal profile click the upside down triangle. In the drop down menu click </a:t>
            </a:r>
            <a:r>
              <a:rPr lang="en-US" b="1" dirty="0" smtClean="0"/>
              <a:t>CREATE PAGE</a:t>
            </a:r>
            <a:r>
              <a:rPr lang="en-US" dirty="0" smtClean="0"/>
              <a:t>. This will take you to the </a:t>
            </a:r>
            <a:r>
              <a:rPr lang="en-US" b="1" dirty="0" smtClean="0"/>
              <a:t>Create a Page </a:t>
            </a:r>
            <a:r>
              <a:rPr lang="en-US" dirty="0" smtClean="0"/>
              <a:t>area. Choose the type of Page you want to create. For the sake of this tutorial we’ll choose Community or Public Figure. Click on Get Started.</a:t>
            </a:r>
          </a:p>
          <a:p>
            <a:pPr marL="0" indent="0">
              <a:buNone/>
            </a:pPr>
            <a:endParaRPr lang="en-US" dirty="0"/>
          </a:p>
        </p:txBody>
      </p:sp>
      <p:pic>
        <p:nvPicPr>
          <p:cNvPr id="4" name="Picture 3"/>
          <p:cNvPicPr>
            <a:picLocks noChangeAspect="1"/>
          </p:cNvPicPr>
          <p:nvPr/>
        </p:nvPicPr>
        <p:blipFill rotWithShape="1">
          <a:blip r:embed="rId2"/>
          <a:srcRect l="12115" t="15983" r="13693" b="8697"/>
          <a:stretch/>
        </p:blipFill>
        <p:spPr>
          <a:xfrm>
            <a:off x="3566358" y="2740304"/>
            <a:ext cx="6541477" cy="3733627"/>
          </a:xfrm>
          <a:prstGeom prst="rect">
            <a:avLst/>
          </a:prstGeom>
        </p:spPr>
      </p:pic>
    </p:spTree>
    <p:extLst>
      <p:ext uri="{BB962C8B-B14F-4D97-AF65-F5344CB8AC3E}">
        <p14:creationId xmlns:p14="http://schemas.microsoft.com/office/powerpoint/2010/main" val="2897409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390651"/>
          </a:xfrm>
        </p:spPr>
        <p:txBody>
          <a:bodyPr>
            <a:normAutofit fontScale="90000"/>
          </a:bodyPr>
          <a:lstStyle/>
          <a:p>
            <a:r>
              <a:rPr lang="en-US" dirty="0" smtClean="0"/>
              <a:t>How To Create (Facebook Page)</a:t>
            </a:r>
            <a:endParaRPr lang="en-US" dirty="0"/>
          </a:p>
        </p:txBody>
      </p:sp>
      <p:sp>
        <p:nvSpPr>
          <p:cNvPr id="3" name="Content Placeholder 2"/>
          <p:cNvSpPr>
            <a:spLocks noGrp="1"/>
          </p:cNvSpPr>
          <p:nvPr>
            <p:ph idx="1"/>
          </p:nvPr>
        </p:nvSpPr>
        <p:spPr>
          <a:xfrm>
            <a:off x="2195832" y="1186498"/>
            <a:ext cx="8915400" cy="859666"/>
          </a:xfrm>
        </p:spPr>
        <p:txBody>
          <a:bodyPr>
            <a:normAutofit fontScale="85000" lnSpcReduction="10000"/>
          </a:bodyPr>
          <a:lstStyle/>
          <a:p>
            <a:r>
              <a:rPr lang="en-US" dirty="0" smtClean="0"/>
              <a:t>Next you want to choose a name for your Page and category. Once you’re done click Continue. The next step is to upload a profile and cover picture, but you do have the option to skip that step until you are ready to upload your pictures. </a:t>
            </a:r>
            <a:endParaRPr lang="en-US" dirty="0"/>
          </a:p>
        </p:txBody>
      </p:sp>
      <p:pic>
        <p:nvPicPr>
          <p:cNvPr id="4" name="Picture 3"/>
          <p:cNvPicPr>
            <a:picLocks noChangeAspect="1"/>
          </p:cNvPicPr>
          <p:nvPr/>
        </p:nvPicPr>
        <p:blipFill rotWithShape="1">
          <a:blip r:embed="rId2"/>
          <a:srcRect l="12345" t="16600" r="14269" b="7877"/>
          <a:stretch/>
        </p:blipFill>
        <p:spPr>
          <a:xfrm>
            <a:off x="1822841" y="2217901"/>
            <a:ext cx="5225927" cy="3342722"/>
          </a:xfrm>
          <a:prstGeom prst="rect">
            <a:avLst/>
          </a:prstGeom>
        </p:spPr>
      </p:pic>
      <p:pic>
        <p:nvPicPr>
          <p:cNvPr id="5" name="Picture 4"/>
          <p:cNvPicPr>
            <a:picLocks noChangeAspect="1"/>
          </p:cNvPicPr>
          <p:nvPr/>
        </p:nvPicPr>
        <p:blipFill rotWithShape="1">
          <a:blip r:embed="rId3"/>
          <a:srcRect l="11424" t="14341" r="13115" b="4799"/>
          <a:stretch/>
        </p:blipFill>
        <p:spPr>
          <a:xfrm>
            <a:off x="7128739" y="2217901"/>
            <a:ext cx="4869987" cy="3252823"/>
          </a:xfrm>
          <a:prstGeom prst="rect">
            <a:avLst/>
          </a:prstGeom>
        </p:spPr>
      </p:pic>
    </p:spTree>
    <p:extLst>
      <p:ext uri="{BB962C8B-B14F-4D97-AF65-F5344CB8AC3E}">
        <p14:creationId xmlns:p14="http://schemas.microsoft.com/office/powerpoint/2010/main" val="3618139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448334"/>
          </a:xfrm>
        </p:spPr>
        <p:txBody>
          <a:bodyPr>
            <a:normAutofit fontScale="90000"/>
          </a:bodyPr>
          <a:lstStyle/>
          <a:p>
            <a:r>
              <a:rPr lang="en-US" dirty="0" smtClean="0"/>
              <a:t>How To Create (Facebook Page)</a:t>
            </a:r>
            <a:endParaRPr lang="en-US" dirty="0"/>
          </a:p>
        </p:txBody>
      </p:sp>
      <p:sp>
        <p:nvSpPr>
          <p:cNvPr id="3" name="Content Placeholder 2"/>
          <p:cNvSpPr>
            <a:spLocks noGrp="1"/>
          </p:cNvSpPr>
          <p:nvPr>
            <p:ph idx="1"/>
          </p:nvPr>
        </p:nvSpPr>
        <p:spPr>
          <a:xfrm>
            <a:off x="2419878" y="1102837"/>
            <a:ext cx="8915400" cy="773723"/>
          </a:xfrm>
        </p:spPr>
        <p:txBody>
          <a:bodyPr>
            <a:normAutofit fontScale="92500" lnSpcReduction="20000"/>
          </a:bodyPr>
          <a:lstStyle/>
          <a:p>
            <a:r>
              <a:rPr lang="en-US" dirty="0" smtClean="0"/>
              <a:t>Once your Page is up you will be able to add a description and create a username which will generate a URL for your Page. All editing can be done by clicking on Settings and choosing from the various menu options.</a:t>
            </a:r>
            <a:endParaRPr lang="en-US" dirty="0"/>
          </a:p>
        </p:txBody>
      </p:sp>
      <p:pic>
        <p:nvPicPr>
          <p:cNvPr id="4" name="Picture 3"/>
          <p:cNvPicPr>
            <a:picLocks noChangeAspect="1"/>
          </p:cNvPicPr>
          <p:nvPr/>
        </p:nvPicPr>
        <p:blipFill rotWithShape="1">
          <a:blip r:embed="rId2"/>
          <a:srcRect l="27231" t="19882" r="28808" b="26348"/>
          <a:stretch/>
        </p:blipFill>
        <p:spPr>
          <a:xfrm>
            <a:off x="2657791" y="1872679"/>
            <a:ext cx="3601330" cy="2595355"/>
          </a:xfrm>
          <a:prstGeom prst="rect">
            <a:avLst/>
          </a:prstGeom>
        </p:spPr>
      </p:pic>
      <p:sp>
        <p:nvSpPr>
          <p:cNvPr id="5" name="TextBox 4"/>
          <p:cNvSpPr txBox="1"/>
          <p:nvPr/>
        </p:nvSpPr>
        <p:spPr>
          <a:xfrm>
            <a:off x="1870000" y="4972685"/>
            <a:ext cx="5176912" cy="2031325"/>
          </a:xfrm>
          <a:prstGeom prst="rect">
            <a:avLst/>
          </a:prstGeom>
          <a:noFill/>
        </p:spPr>
        <p:txBody>
          <a:bodyPr wrap="square" rtlCol="0">
            <a:spAutoFit/>
          </a:bodyPr>
          <a:lstStyle/>
          <a:p>
            <a:r>
              <a:rPr lang="en-US" b="1" dirty="0" smtClean="0"/>
              <a:t>Adding your profile photo</a:t>
            </a:r>
            <a:r>
              <a:rPr lang="en-US" dirty="0" smtClean="0"/>
              <a:t>: Click on the small camera located in the bottom right corner of the box. When the drop down menu appears click on the </a:t>
            </a:r>
            <a:r>
              <a:rPr lang="en-US" b="1" dirty="0" smtClean="0"/>
              <a:t>upload photo </a:t>
            </a:r>
            <a:r>
              <a:rPr lang="en-US" dirty="0" smtClean="0"/>
              <a:t>option. Choose your photo and click save. You will do the same for your Facebook cover photo. </a:t>
            </a:r>
            <a:endParaRPr lang="en-US" dirty="0"/>
          </a:p>
        </p:txBody>
      </p:sp>
      <p:pic>
        <p:nvPicPr>
          <p:cNvPr id="6" name="Picture 5"/>
          <p:cNvPicPr>
            <a:picLocks noChangeAspect="1"/>
          </p:cNvPicPr>
          <p:nvPr/>
        </p:nvPicPr>
        <p:blipFill rotWithShape="1">
          <a:blip r:embed="rId3"/>
          <a:srcRect l="11539" t="13930" r="74154" b="45844"/>
          <a:stretch/>
        </p:blipFill>
        <p:spPr>
          <a:xfrm>
            <a:off x="7132320" y="4573343"/>
            <a:ext cx="1375874" cy="2174770"/>
          </a:xfrm>
          <a:prstGeom prst="rect">
            <a:avLst/>
          </a:prstGeom>
        </p:spPr>
      </p:pic>
      <p:pic>
        <p:nvPicPr>
          <p:cNvPr id="7" name="Picture 6"/>
          <p:cNvPicPr>
            <a:picLocks noChangeAspect="1"/>
          </p:cNvPicPr>
          <p:nvPr/>
        </p:nvPicPr>
        <p:blipFill rotWithShape="1">
          <a:blip r:embed="rId4"/>
          <a:srcRect l="11076" t="19062" r="73463" b="41330"/>
          <a:stretch/>
        </p:blipFill>
        <p:spPr>
          <a:xfrm>
            <a:off x="8975188" y="4573343"/>
            <a:ext cx="1586239" cy="2284657"/>
          </a:xfrm>
          <a:prstGeom prst="rect">
            <a:avLst/>
          </a:prstGeom>
        </p:spPr>
      </p:pic>
      <p:pic>
        <p:nvPicPr>
          <p:cNvPr id="8" name="Picture 7"/>
          <p:cNvPicPr>
            <a:picLocks noChangeAspect="1"/>
          </p:cNvPicPr>
          <p:nvPr/>
        </p:nvPicPr>
        <p:blipFill rotWithShape="1">
          <a:blip r:embed="rId5"/>
          <a:srcRect l="12101" t="13249" r="17054" b="4344"/>
          <a:stretch/>
        </p:blipFill>
        <p:spPr>
          <a:xfrm>
            <a:off x="6497820" y="1876560"/>
            <a:ext cx="3426619" cy="2587592"/>
          </a:xfrm>
          <a:prstGeom prst="rect">
            <a:avLst/>
          </a:prstGeom>
        </p:spPr>
      </p:pic>
    </p:spTree>
    <p:extLst>
      <p:ext uri="{BB962C8B-B14F-4D97-AF65-F5344CB8AC3E}">
        <p14:creationId xmlns:p14="http://schemas.microsoft.com/office/powerpoint/2010/main" val="777929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1554" y="168315"/>
            <a:ext cx="8911687" cy="656875"/>
          </a:xfrm>
        </p:spPr>
        <p:txBody>
          <a:bodyPr/>
          <a:lstStyle/>
          <a:p>
            <a:r>
              <a:rPr lang="en-US" dirty="0" smtClean="0"/>
              <a:t>How To Create (Facebook Page)</a:t>
            </a:r>
            <a:endParaRPr lang="en-US" dirty="0"/>
          </a:p>
        </p:txBody>
      </p:sp>
      <p:sp>
        <p:nvSpPr>
          <p:cNvPr id="3" name="Content Placeholder 2"/>
          <p:cNvSpPr>
            <a:spLocks noGrp="1"/>
          </p:cNvSpPr>
          <p:nvPr>
            <p:ph idx="1"/>
          </p:nvPr>
        </p:nvSpPr>
        <p:spPr>
          <a:xfrm>
            <a:off x="2232374" y="842968"/>
            <a:ext cx="8915400" cy="648979"/>
          </a:xfrm>
        </p:spPr>
        <p:txBody>
          <a:bodyPr>
            <a:normAutofit fontScale="85000" lnSpcReduction="20000"/>
          </a:bodyPr>
          <a:lstStyle/>
          <a:p>
            <a:r>
              <a:rPr lang="en-US" dirty="0" smtClean="0"/>
              <a:t>Posting: You can post as your Facebook Page or as yourself (your personal page). Start typing in the box that says </a:t>
            </a:r>
            <a:r>
              <a:rPr lang="en-US" b="1" dirty="0" smtClean="0"/>
              <a:t>Write a post</a:t>
            </a:r>
            <a:r>
              <a:rPr lang="en-US" dirty="0" smtClean="0"/>
              <a:t>. After typing your message or adding your photo or video click </a:t>
            </a:r>
            <a:r>
              <a:rPr lang="en-US" b="1" dirty="0" smtClean="0"/>
              <a:t>Share Now </a:t>
            </a:r>
            <a:r>
              <a:rPr lang="en-US" dirty="0" smtClean="0"/>
              <a:t>and your post has now gone public. </a:t>
            </a:r>
            <a:endParaRPr lang="en-US" dirty="0"/>
          </a:p>
        </p:txBody>
      </p:sp>
      <p:pic>
        <p:nvPicPr>
          <p:cNvPr id="4" name="Picture 3"/>
          <p:cNvPicPr>
            <a:picLocks noChangeAspect="1"/>
          </p:cNvPicPr>
          <p:nvPr/>
        </p:nvPicPr>
        <p:blipFill rotWithShape="1">
          <a:blip r:embed="rId2"/>
          <a:srcRect l="24691" t="54064" r="37255" b="15448"/>
          <a:stretch/>
        </p:blipFill>
        <p:spPr>
          <a:xfrm>
            <a:off x="2826060" y="1689302"/>
            <a:ext cx="4168235" cy="2301919"/>
          </a:xfrm>
          <a:prstGeom prst="rect">
            <a:avLst/>
          </a:prstGeom>
        </p:spPr>
      </p:pic>
      <p:pic>
        <p:nvPicPr>
          <p:cNvPr id="5" name="Picture 4"/>
          <p:cNvPicPr>
            <a:picLocks noChangeAspect="1"/>
          </p:cNvPicPr>
          <p:nvPr/>
        </p:nvPicPr>
        <p:blipFill rotWithShape="1">
          <a:blip r:embed="rId3"/>
          <a:srcRect l="26888" t="50527" r="36783" b="8784"/>
          <a:stretch/>
        </p:blipFill>
        <p:spPr>
          <a:xfrm>
            <a:off x="7197397" y="1491947"/>
            <a:ext cx="3341651" cy="2661074"/>
          </a:xfrm>
          <a:prstGeom prst="rect">
            <a:avLst/>
          </a:prstGeom>
        </p:spPr>
      </p:pic>
      <p:pic>
        <p:nvPicPr>
          <p:cNvPr id="6" name="Picture 5"/>
          <p:cNvPicPr>
            <a:picLocks noChangeAspect="1"/>
          </p:cNvPicPr>
          <p:nvPr/>
        </p:nvPicPr>
        <p:blipFill rotWithShape="1">
          <a:blip r:embed="rId4"/>
          <a:srcRect l="11463" t="39188" r="37280" b="6622"/>
          <a:stretch/>
        </p:blipFill>
        <p:spPr>
          <a:xfrm>
            <a:off x="3137569" y="4188576"/>
            <a:ext cx="6207154" cy="2368126"/>
          </a:xfrm>
          <a:prstGeom prst="rect">
            <a:avLst/>
          </a:prstGeom>
        </p:spPr>
      </p:pic>
    </p:spTree>
    <p:extLst>
      <p:ext uri="{BB962C8B-B14F-4D97-AF65-F5344CB8AC3E}">
        <p14:creationId xmlns:p14="http://schemas.microsoft.com/office/powerpoint/2010/main" val="1132419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165" y="159876"/>
            <a:ext cx="8911687" cy="951472"/>
          </a:xfrm>
        </p:spPr>
        <p:txBody>
          <a:bodyPr>
            <a:normAutofit fontScale="90000"/>
          </a:bodyPr>
          <a:lstStyle/>
          <a:p>
            <a:r>
              <a:rPr lang="en-US" dirty="0" smtClean="0"/>
              <a:t>How To Create (Twitter and Instagram Page)</a:t>
            </a:r>
            <a:endParaRPr lang="en-US" dirty="0"/>
          </a:p>
        </p:txBody>
      </p:sp>
      <p:sp>
        <p:nvSpPr>
          <p:cNvPr id="3" name="Content Placeholder 2"/>
          <p:cNvSpPr>
            <a:spLocks noGrp="1"/>
          </p:cNvSpPr>
          <p:nvPr>
            <p:ph idx="1"/>
          </p:nvPr>
        </p:nvSpPr>
        <p:spPr>
          <a:xfrm>
            <a:off x="2057401" y="1343514"/>
            <a:ext cx="8915400" cy="734624"/>
          </a:xfrm>
        </p:spPr>
        <p:txBody>
          <a:bodyPr>
            <a:normAutofit fontScale="92500" lnSpcReduction="20000"/>
          </a:bodyPr>
          <a:lstStyle/>
          <a:p>
            <a:r>
              <a:rPr lang="en-US" dirty="0" smtClean="0"/>
              <a:t>I’m not going to into as great of detail as I did for Facebook. They walk the new user through the set up process pretty easily. The instructions will tell you everything you need to set up your account. </a:t>
            </a:r>
            <a:endParaRPr lang="en-US" dirty="0"/>
          </a:p>
        </p:txBody>
      </p:sp>
      <p:pic>
        <p:nvPicPr>
          <p:cNvPr id="4" name="Picture 3"/>
          <p:cNvPicPr>
            <a:picLocks noChangeAspect="1"/>
          </p:cNvPicPr>
          <p:nvPr/>
        </p:nvPicPr>
        <p:blipFill rotWithShape="1">
          <a:blip r:embed="rId2"/>
          <a:srcRect l="28948" t="12567" r="27691" b="44758"/>
          <a:stretch/>
        </p:blipFill>
        <p:spPr>
          <a:xfrm>
            <a:off x="2447048" y="2528401"/>
            <a:ext cx="4235960" cy="2648509"/>
          </a:xfrm>
          <a:prstGeom prst="rect">
            <a:avLst/>
          </a:prstGeom>
        </p:spPr>
      </p:pic>
      <p:pic>
        <p:nvPicPr>
          <p:cNvPr id="5" name="Picture 4"/>
          <p:cNvPicPr>
            <a:picLocks noChangeAspect="1"/>
          </p:cNvPicPr>
          <p:nvPr/>
        </p:nvPicPr>
        <p:blipFill rotWithShape="1">
          <a:blip r:embed="rId3"/>
          <a:srcRect l="48123" t="10950" r="17165" b="5190"/>
          <a:stretch/>
        </p:blipFill>
        <p:spPr>
          <a:xfrm>
            <a:off x="6515101" y="2310304"/>
            <a:ext cx="5219112" cy="4231173"/>
          </a:xfrm>
          <a:prstGeom prst="rect">
            <a:avLst/>
          </a:prstGeom>
        </p:spPr>
      </p:pic>
    </p:spTree>
    <p:extLst>
      <p:ext uri="{BB962C8B-B14F-4D97-AF65-F5344CB8AC3E}">
        <p14:creationId xmlns:p14="http://schemas.microsoft.com/office/powerpoint/2010/main" val="334006959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204</TotalTime>
  <Words>701</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Agency FB</vt:lpstr>
      <vt:lpstr>Arial</vt:lpstr>
      <vt:lpstr>Calibri</vt:lpstr>
      <vt:lpstr>Century Gothic</vt:lpstr>
      <vt:lpstr>Wingdings 3</vt:lpstr>
      <vt:lpstr>Wisp</vt:lpstr>
      <vt:lpstr>Ms. Kat’s Social Media Tutorial</vt:lpstr>
      <vt:lpstr>Basic Intro to Social Media</vt:lpstr>
      <vt:lpstr>Basic Intro to Social Media</vt:lpstr>
      <vt:lpstr>Basic Intro to Social Media</vt:lpstr>
      <vt:lpstr>How To Create (Facebook Personal Account)</vt:lpstr>
      <vt:lpstr>How To Create (Facebook Page)</vt:lpstr>
      <vt:lpstr>How To Create (Facebook Page)</vt:lpstr>
      <vt:lpstr>How To Create (Facebook Page)</vt:lpstr>
      <vt:lpstr>How To Create (Facebook Page)</vt:lpstr>
      <vt:lpstr>How To Create (Twitter and Instagram Page)</vt:lpstr>
    </vt:vector>
  </TitlesOfParts>
  <Company>CHUHPL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Kat’s Social Media Tutorial</dc:title>
  <dc:creator>CHUHPL</dc:creator>
  <cp:lastModifiedBy>CHUHPL</cp:lastModifiedBy>
  <cp:revision>21</cp:revision>
  <cp:lastPrinted>2018-08-11T21:02:51Z</cp:lastPrinted>
  <dcterms:created xsi:type="dcterms:W3CDTF">2018-08-11T17:36:07Z</dcterms:created>
  <dcterms:modified xsi:type="dcterms:W3CDTF">2018-08-11T21:03:22Z</dcterms:modified>
</cp:coreProperties>
</file>